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6" r:id="rId2"/>
    <p:sldId id="275" r:id="rId3"/>
  </p:sldIdLst>
  <p:sldSz cx="6858000" cy="9906000" type="A4"/>
  <p:notesSz cx="7104063" cy="10234613"/>
  <p:defaultTextStyle>
    <a:defPPr>
      <a:defRPr lang="en-US"/>
    </a:defPPr>
    <a:lvl1pPr marL="0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1pPr>
    <a:lvl2pPr marL="435005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2pPr>
    <a:lvl3pPr marL="870009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3pPr>
    <a:lvl4pPr marL="1305014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4pPr>
    <a:lvl5pPr marL="1740019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5pPr>
    <a:lvl6pPr marL="2175024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6pPr>
    <a:lvl7pPr marL="2610028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7pPr>
    <a:lvl8pPr marL="3045032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8pPr>
    <a:lvl9pPr marL="3480036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167FBEA9-369F-4101-AE6B-AE82A3567402}">
          <p14:sldIdLst>
            <p14:sldId id="276"/>
            <p14:sldId id="27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VE" initials="F" lastIdx="4" clrIdx="0">
    <p:extLst/>
  </p:cmAuthor>
  <p:cmAuthor id="2" name="Laura Warin" initials="LW" lastIdx="12" clrIdx="1">
    <p:extLst/>
  </p:cmAuthor>
  <p:cmAuthor id="3" name="Ferrari Paolo" initials="FP" lastIdx="5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CDE"/>
    <a:srgbClr val="F3F7FA"/>
    <a:srgbClr val="9BBB59"/>
    <a:srgbClr val="114152"/>
    <a:srgbClr val="1F7695"/>
    <a:srgbClr val="62C6F1"/>
    <a:srgbClr val="E6E6E6"/>
    <a:srgbClr val="F6AA39"/>
    <a:srgbClr val="EBE5DF"/>
    <a:srgbClr val="FAF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70" d="100"/>
          <a:sy n="170" d="100"/>
        </p:scale>
        <p:origin x="-1302" y="591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981" cy="511731"/>
          </a:xfrm>
          <a:prstGeom prst="rect">
            <a:avLst/>
          </a:prstGeom>
        </p:spPr>
        <p:txBody>
          <a:bodyPr vert="horz" lIns="94933" tIns="47467" rIns="94933" bIns="474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423" y="0"/>
            <a:ext cx="3078981" cy="511731"/>
          </a:xfrm>
          <a:prstGeom prst="rect">
            <a:avLst/>
          </a:prstGeom>
        </p:spPr>
        <p:txBody>
          <a:bodyPr vert="horz" lIns="94933" tIns="47467" rIns="94933" bIns="47467" rtlCol="0"/>
          <a:lstStyle>
            <a:lvl1pPr algn="r">
              <a:defRPr sz="1200"/>
            </a:lvl1pPr>
          </a:lstStyle>
          <a:p>
            <a:fld id="{ADA4ED21-1706-4D4D-88FC-77164330CC2A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768350"/>
            <a:ext cx="265588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33" tIns="47467" rIns="94933" bIns="474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4933" tIns="47467" rIns="94933" bIns="4746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243"/>
            <a:ext cx="3078981" cy="511731"/>
          </a:xfrm>
          <a:prstGeom prst="rect">
            <a:avLst/>
          </a:prstGeom>
        </p:spPr>
        <p:txBody>
          <a:bodyPr vert="horz" lIns="94933" tIns="47467" rIns="94933" bIns="474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423" y="9721243"/>
            <a:ext cx="3078981" cy="511731"/>
          </a:xfrm>
          <a:prstGeom prst="rect">
            <a:avLst/>
          </a:prstGeom>
        </p:spPr>
        <p:txBody>
          <a:bodyPr vert="horz" lIns="94933" tIns="47467" rIns="94933" bIns="47467" rtlCol="0" anchor="b"/>
          <a:lstStyle>
            <a:lvl1pPr algn="r">
              <a:defRPr sz="1200"/>
            </a:lvl1pPr>
          </a:lstStyle>
          <a:p>
            <a:fld id="{C049E39F-59F3-4C7F-8D13-0A9802B7D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2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1pPr>
    <a:lvl2pPr marL="435005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2pPr>
    <a:lvl3pPr marL="870009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3pPr>
    <a:lvl4pPr marL="1305014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4pPr>
    <a:lvl5pPr marL="1740019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5pPr>
    <a:lvl6pPr marL="2175024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6pPr>
    <a:lvl7pPr marL="2610028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7pPr>
    <a:lvl8pPr marL="3045032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8pPr>
    <a:lvl9pPr marL="3480036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9E39F-59F3-4C7F-8D13-0A9802B7D8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0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9E39F-59F3-4C7F-8D13-0A9802B7D83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0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2" y="3077283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1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2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4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6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9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61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3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6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8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5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43351" y="598491"/>
            <a:ext cx="1223962" cy="127723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1465" y="598491"/>
            <a:ext cx="3557587" cy="1277231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7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6" y="6365523"/>
            <a:ext cx="5829300" cy="1967442"/>
          </a:xfrm>
        </p:spPr>
        <p:txBody>
          <a:bodyPr anchor="t"/>
          <a:lstStyle>
            <a:lvl1pPr algn="l">
              <a:defRPr sz="378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6" y="4198587"/>
            <a:ext cx="5829300" cy="2166937"/>
          </a:xfrm>
        </p:spPr>
        <p:txBody>
          <a:bodyPr anchor="b"/>
          <a:lstStyle>
            <a:lvl1pPr marL="0" indent="0">
              <a:buNone/>
              <a:defRPr sz="1891">
                <a:solidFill>
                  <a:schemeClr val="tx1">
                    <a:tint val="75000"/>
                  </a:schemeClr>
                </a:solidFill>
              </a:defRPr>
            </a:lvl1pPr>
            <a:lvl2pPr marL="432308" indent="0">
              <a:buNone/>
              <a:defRPr sz="1702">
                <a:solidFill>
                  <a:schemeClr val="tx1">
                    <a:tint val="75000"/>
                  </a:schemeClr>
                </a:solidFill>
              </a:defRPr>
            </a:lvl2pPr>
            <a:lvl3pPr marL="864615" indent="0">
              <a:buNone/>
              <a:defRPr sz="1513">
                <a:solidFill>
                  <a:schemeClr val="tx1">
                    <a:tint val="75000"/>
                  </a:schemeClr>
                </a:solidFill>
              </a:defRPr>
            </a:lvl3pPr>
            <a:lvl4pPr marL="1296923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4pPr>
            <a:lvl5pPr marL="172923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5pPr>
            <a:lvl6pPr marL="2161538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6pPr>
            <a:lvl7pPr marL="2593845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7pPr>
            <a:lvl8pPr marL="3026153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8pPr>
            <a:lvl9pPr marL="345846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1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1464" y="3492326"/>
            <a:ext cx="2390775" cy="9878483"/>
          </a:xfrm>
        </p:spPr>
        <p:txBody>
          <a:bodyPr/>
          <a:lstStyle>
            <a:lvl1pPr>
              <a:defRPr sz="2648"/>
            </a:lvl1pPr>
            <a:lvl2pPr>
              <a:defRPr sz="2270"/>
            </a:lvl2pPr>
            <a:lvl3pPr>
              <a:defRPr sz="1891"/>
            </a:lvl3pPr>
            <a:lvl4pPr>
              <a:defRPr sz="1702"/>
            </a:lvl4pPr>
            <a:lvl5pPr>
              <a:defRPr sz="1702"/>
            </a:lvl5pPr>
            <a:lvl6pPr>
              <a:defRPr sz="1702"/>
            </a:lvl6pPr>
            <a:lvl7pPr>
              <a:defRPr sz="1702"/>
            </a:lvl7pPr>
            <a:lvl8pPr>
              <a:defRPr sz="1702"/>
            </a:lvl8pPr>
            <a:lvl9pPr>
              <a:defRPr sz="170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6539" y="3492326"/>
            <a:ext cx="2390775" cy="9878483"/>
          </a:xfrm>
        </p:spPr>
        <p:txBody>
          <a:bodyPr/>
          <a:lstStyle>
            <a:lvl1pPr>
              <a:defRPr sz="2648"/>
            </a:lvl1pPr>
            <a:lvl2pPr>
              <a:defRPr sz="2270"/>
            </a:lvl2pPr>
            <a:lvl3pPr>
              <a:defRPr sz="1891"/>
            </a:lvl3pPr>
            <a:lvl4pPr>
              <a:defRPr sz="1702"/>
            </a:lvl4pPr>
            <a:lvl5pPr>
              <a:defRPr sz="1702"/>
            </a:lvl5pPr>
            <a:lvl6pPr>
              <a:defRPr sz="1702"/>
            </a:lvl6pPr>
            <a:lvl7pPr>
              <a:defRPr sz="1702"/>
            </a:lvl7pPr>
            <a:lvl8pPr>
              <a:defRPr sz="1702"/>
            </a:lvl8pPr>
            <a:lvl9pPr>
              <a:defRPr sz="170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0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8"/>
            <a:ext cx="3030141" cy="924100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2308" indent="0">
              <a:buNone/>
              <a:defRPr sz="1891" b="1"/>
            </a:lvl2pPr>
            <a:lvl3pPr marL="864615" indent="0">
              <a:buNone/>
              <a:defRPr sz="1702" b="1"/>
            </a:lvl3pPr>
            <a:lvl4pPr marL="1296923" indent="0">
              <a:buNone/>
              <a:defRPr sz="1513" b="1"/>
            </a:lvl4pPr>
            <a:lvl5pPr marL="1729230" indent="0">
              <a:buNone/>
              <a:defRPr sz="1513" b="1"/>
            </a:lvl5pPr>
            <a:lvl6pPr marL="2161538" indent="0">
              <a:buNone/>
              <a:defRPr sz="1513" b="1"/>
            </a:lvl6pPr>
            <a:lvl7pPr marL="2593845" indent="0">
              <a:buNone/>
              <a:defRPr sz="1513" b="1"/>
            </a:lvl7pPr>
            <a:lvl8pPr marL="3026153" indent="0">
              <a:buNone/>
              <a:defRPr sz="1513" b="1"/>
            </a:lvl8pPr>
            <a:lvl9pPr marL="3458460" indent="0">
              <a:buNone/>
              <a:defRPr sz="15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8"/>
            <a:ext cx="3030141" cy="5707416"/>
          </a:xfrm>
        </p:spPr>
        <p:txBody>
          <a:bodyPr/>
          <a:lstStyle>
            <a:lvl1pPr>
              <a:defRPr sz="2270"/>
            </a:lvl1pPr>
            <a:lvl2pPr>
              <a:defRPr sz="1891"/>
            </a:lvl2pPr>
            <a:lvl3pPr>
              <a:defRPr sz="170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8"/>
            <a:ext cx="3031331" cy="924100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2308" indent="0">
              <a:buNone/>
              <a:defRPr sz="1891" b="1"/>
            </a:lvl2pPr>
            <a:lvl3pPr marL="864615" indent="0">
              <a:buNone/>
              <a:defRPr sz="1702" b="1"/>
            </a:lvl3pPr>
            <a:lvl4pPr marL="1296923" indent="0">
              <a:buNone/>
              <a:defRPr sz="1513" b="1"/>
            </a:lvl4pPr>
            <a:lvl5pPr marL="1729230" indent="0">
              <a:buNone/>
              <a:defRPr sz="1513" b="1"/>
            </a:lvl5pPr>
            <a:lvl6pPr marL="2161538" indent="0">
              <a:buNone/>
              <a:defRPr sz="1513" b="1"/>
            </a:lvl6pPr>
            <a:lvl7pPr marL="2593845" indent="0">
              <a:buNone/>
              <a:defRPr sz="1513" b="1"/>
            </a:lvl7pPr>
            <a:lvl8pPr marL="3026153" indent="0">
              <a:buNone/>
              <a:defRPr sz="1513" b="1"/>
            </a:lvl8pPr>
            <a:lvl9pPr marL="3458460" indent="0">
              <a:buNone/>
              <a:defRPr sz="15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8"/>
            <a:ext cx="3031331" cy="5707416"/>
          </a:xfrm>
        </p:spPr>
        <p:txBody>
          <a:bodyPr/>
          <a:lstStyle>
            <a:lvl1pPr>
              <a:defRPr sz="2270"/>
            </a:lvl1pPr>
            <a:lvl2pPr>
              <a:defRPr sz="1891"/>
            </a:lvl2pPr>
            <a:lvl3pPr>
              <a:defRPr sz="170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1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9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0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394407"/>
            <a:ext cx="2256234" cy="1678517"/>
          </a:xfrm>
        </p:spPr>
        <p:txBody>
          <a:bodyPr anchor="b"/>
          <a:lstStyle>
            <a:lvl1pPr algn="l">
              <a:defRPr sz="189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7"/>
            <a:ext cx="3833813" cy="8454496"/>
          </a:xfrm>
        </p:spPr>
        <p:txBody>
          <a:bodyPr/>
          <a:lstStyle>
            <a:lvl1pPr>
              <a:defRPr sz="3026"/>
            </a:lvl1pPr>
            <a:lvl2pPr>
              <a:defRPr sz="2648"/>
            </a:lvl2pPr>
            <a:lvl3pPr>
              <a:defRPr sz="2270"/>
            </a:lvl3pPr>
            <a:lvl4pPr>
              <a:defRPr sz="1891"/>
            </a:lvl4pPr>
            <a:lvl5pPr>
              <a:defRPr sz="1891"/>
            </a:lvl5pPr>
            <a:lvl6pPr>
              <a:defRPr sz="1891"/>
            </a:lvl6pPr>
            <a:lvl7pPr>
              <a:defRPr sz="1891"/>
            </a:lvl7pPr>
            <a:lvl8pPr>
              <a:defRPr sz="1891"/>
            </a:lvl8pPr>
            <a:lvl9pPr>
              <a:defRPr sz="189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2072924"/>
            <a:ext cx="2256234" cy="6775979"/>
          </a:xfrm>
        </p:spPr>
        <p:txBody>
          <a:bodyPr/>
          <a:lstStyle>
            <a:lvl1pPr marL="0" indent="0">
              <a:buNone/>
              <a:defRPr sz="1324"/>
            </a:lvl1pPr>
            <a:lvl2pPr marL="432308" indent="0">
              <a:buNone/>
              <a:defRPr sz="1135"/>
            </a:lvl2pPr>
            <a:lvl3pPr marL="864615" indent="0">
              <a:buNone/>
              <a:defRPr sz="1040"/>
            </a:lvl3pPr>
            <a:lvl4pPr marL="1296923" indent="0">
              <a:buNone/>
              <a:defRPr sz="851"/>
            </a:lvl4pPr>
            <a:lvl5pPr marL="1729230" indent="0">
              <a:buNone/>
              <a:defRPr sz="851"/>
            </a:lvl5pPr>
            <a:lvl6pPr marL="2161538" indent="0">
              <a:buNone/>
              <a:defRPr sz="851"/>
            </a:lvl6pPr>
            <a:lvl7pPr marL="2593845" indent="0">
              <a:buNone/>
              <a:defRPr sz="851"/>
            </a:lvl7pPr>
            <a:lvl8pPr marL="3026153" indent="0">
              <a:buNone/>
              <a:defRPr sz="851"/>
            </a:lvl8pPr>
            <a:lvl9pPr marL="3458460" indent="0">
              <a:buNone/>
              <a:defRPr sz="8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9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1"/>
          </a:xfrm>
        </p:spPr>
        <p:txBody>
          <a:bodyPr anchor="b"/>
          <a:lstStyle>
            <a:lvl1pPr algn="l">
              <a:defRPr sz="189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026"/>
            </a:lvl1pPr>
            <a:lvl2pPr marL="432308" indent="0">
              <a:buNone/>
              <a:defRPr sz="2648"/>
            </a:lvl2pPr>
            <a:lvl3pPr marL="864615" indent="0">
              <a:buNone/>
              <a:defRPr sz="2270"/>
            </a:lvl3pPr>
            <a:lvl4pPr marL="1296923" indent="0">
              <a:buNone/>
              <a:defRPr sz="1891"/>
            </a:lvl4pPr>
            <a:lvl5pPr marL="1729230" indent="0">
              <a:buNone/>
              <a:defRPr sz="1891"/>
            </a:lvl5pPr>
            <a:lvl6pPr marL="2161538" indent="0">
              <a:buNone/>
              <a:defRPr sz="1891"/>
            </a:lvl6pPr>
            <a:lvl7pPr marL="2593845" indent="0">
              <a:buNone/>
              <a:defRPr sz="1891"/>
            </a:lvl7pPr>
            <a:lvl8pPr marL="3026153" indent="0">
              <a:buNone/>
              <a:defRPr sz="1891"/>
            </a:lvl8pPr>
            <a:lvl9pPr marL="3458460" indent="0">
              <a:buNone/>
              <a:defRPr sz="189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1"/>
            <a:ext cx="4114800" cy="1162579"/>
          </a:xfrm>
        </p:spPr>
        <p:txBody>
          <a:bodyPr/>
          <a:lstStyle>
            <a:lvl1pPr marL="0" indent="0">
              <a:buNone/>
              <a:defRPr sz="1324"/>
            </a:lvl1pPr>
            <a:lvl2pPr marL="432308" indent="0">
              <a:buNone/>
              <a:defRPr sz="1135"/>
            </a:lvl2pPr>
            <a:lvl3pPr marL="864615" indent="0">
              <a:buNone/>
              <a:defRPr sz="1040"/>
            </a:lvl3pPr>
            <a:lvl4pPr marL="1296923" indent="0">
              <a:buNone/>
              <a:defRPr sz="851"/>
            </a:lvl4pPr>
            <a:lvl5pPr marL="1729230" indent="0">
              <a:buNone/>
              <a:defRPr sz="851"/>
            </a:lvl5pPr>
            <a:lvl6pPr marL="2161538" indent="0">
              <a:buNone/>
              <a:defRPr sz="851"/>
            </a:lvl6pPr>
            <a:lvl7pPr marL="2593845" indent="0">
              <a:buNone/>
              <a:defRPr sz="851"/>
            </a:lvl7pPr>
            <a:lvl8pPr marL="3026153" indent="0">
              <a:buNone/>
              <a:defRPr sz="851"/>
            </a:lvl8pPr>
            <a:lvl9pPr marL="3458460" indent="0">
              <a:buNone/>
              <a:defRPr sz="8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16C66-4E6D-420D-85D2-FCF55048AC67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2" y="9181395"/>
            <a:ext cx="1600200" cy="52740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2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64615" rtl="0" eaLnBrk="1" latinLnBrk="0" hangingPunct="1">
        <a:spcBef>
          <a:spcPct val="0"/>
        </a:spcBef>
        <a:buNone/>
        <a:defRPr sz="41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231" indent="-324231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3026" kern="1200">
          <a:solidFill>
            <a:schemeClr val="tx1"/>
          </a:solidFill>
          <a:latin typeface="+mn-lt"/>
          <a:ea typeface="+mn-ea"/>
          <a:cs typeface="+mn-cs"/>
        </a:defRPr>
      </a:lvl1pPr>
      <a:lvl2pPr marL="702499" indent="-270192" algn="l" defTabSz="86461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48" kern="1200">
          <a:solidFill>
            <a:schemeClr val="tx1"/>
          </a:solidFill>
          <a:latin typeface="+mn-lt"/>
          <a:ea typeface="+mn-ea"/>
          <a:cs typeface="+mn-cs"/>
        </a:defRPr>
      </a:lvl2pPr>
      <a:lvl3pPr marL="1080769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3pPr>
      <a:lvl4pPr marL="1513076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45384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»"/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377691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809999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242306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674614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1pPr>
      <a:lvl2pPr marL="432308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2pPr>
      <a:lvl3pPr marL="864615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3pPr>
      <a:lvl4pPr marL="1296923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4pPr>
      <a:lvl5pPr marL="1729230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5pPr>
      <a:lvl6pPr marL="2161538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6pPr>
      <a:lvl7pPr marL="2593845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7pPr>
      <a:lvl8pPr marL="3026153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8pPr>
      <a:lvl9pPr marL="3458460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tiff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emf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95676" y="4921206"/>
            <a:ext cx="6384971" cy="2304428"/>
          </a:xfrm>
          <a:prstGeom prst="rect">
            <a:avLst/>
          </a:prstGeom>
          <a:ln>
            <a:solidFill>
              <a:srgbClr val="F4ECD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5" name="Rectangle 34"/>
          <p:cNvSpPr/>
          <p:nvPr/>
        </p:nvSpPr>
        <p:spPr>
          <a:xfrm>
            <a:off x="295676" y="4493369"/>
            <a:ext cx="6409005" cy="400268"/>
          </a:xfrm>
          <a:prstGeom prst="rect">
            <a:avLst/>
          </a:prstGeom>
          <a:solidFill>
            <a:srgbClr val="114152"/>
          </a:solidFill>
          <a:ln w="12700">
            <a:solidFill>
              <a:srgbClr val="61C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4" name="Straight Connector 43"/>
          <p:cNvCxnSpPr>
            <a:cxnSpLocks/>
          </p:cNvCxnSpPr>
          <p:nvPr/>
        </p:nvCxnSpPr>
        <p:spPr>
          <a:xfrm>
            <a:off x="1179480" y="188967"/>
            <a:ext cx="0" cy="819626"/>
          </a:xfrm>
          <a:prstGeom prst="line">
            <a:avLst/>
          </a:prstGeom>
          <a:ln>
            <a:solidFill>
              <a:srgbClr val="61C6F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96752" y="200472"/>
            <a:ext cx="4526324" cy="735105"/>
          </a:xfrm>
          <a:prstGeom prst="rect">
            <a:avLst/>
          </a:prstGeom>
          <a:solidFill>
            <a:srgbClr val="1141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Arrow: Down 3"/>
          <p:cNvSpPr/>
          <p:nvPr/>
        </p:nvSpPr>
        <p:spPr>
          <a:xfrm>
            <a:off x="2824040" y="643679"/>
            <a:ext cx="720080" cy="576064"/>
          </a:xfrm>
          <a:prstGeom prst="downArrow">
            <a:avLst/>
          </a:prstGeom>
          <a:solidFill>
            <a:srgbClr val="114152"/>
          </a:solidFill>
          <a:ln>
            <a:solidFill>
              <a:srgbClr val="114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1" b="98868" l="0" r="90000">
                        <a14:foregroundMark x1="13400" y1="71853" x2="13400" y2="71853"/>
                        <a14:foregroundMark x1="16200" y1="71853" x2="16200" y2="71853"/>
                        <a14:foregroundMark x1="17500" y1="70863" x2="17500" y2="70863"/>
                        <a14:foregroundMark x1="19500" y1="70297" x2="19500" y2="70297"/>
                        <a14:foregroundMark x1="18200" y1="72984" x2="18200" y2="72984"/>
                        <a14:foregroundMark x1="24300" y1="70863" x2="24300" y2="70863"/>
                        <a14:foregroundMark x1="26600" y1="72136" x2="26600" y2="72136"/>
                        <a14:foregroundMark x1="31000" y1="72702" x2="31000" y2="72702"/>
                        <a14:foregroundMark x1="33000" y1="71570" x2="33000" y2="71570"/>
                        <a14:foregroundMark x1="36600" y1="71570" x2="36600" y2="71570"/>
                        <a14:foregroundMark x1="40100" y1="72419" x2="40100" y2="72419"/>
                        <a14:foregroundMark x1="42700" y1="72419" x2="42700" y2="72419"/>
                        <a14:foregroundMark x1="44300" y1="71570" x2="44300" y2="71570"/>
                        <a14:foregroundMark x1="48600" y1="72136" x2="48600" y2="72136"/>
                        <a14:foregroundMark x1="50800" y1="73267" x2="50800" y2="73267"/>
                        <a14:foregroundMark x1="54000" y1="71853" x2="54000" y2="71853"/>
                        <a14:foregroundMark x1="57500" y1="72702" x2="57500" y2="72702"/>
                        <a14:foregroundMark x1="60600" y1="71429" x2="60600" y2="71429"/>
                        <a14:foregroundMark x1="63200" y1="73267" x2="63200" y2="73267"/>
                        <a14:foregroundMark x1="65100" y1="72702" x2="65100" y2="72702"/>
                        <a14:foregroundMark x1="68600" y1="73409" x2="68600" y2="73409"/>
                        <a14:foregroundMark x1="70600" y1="72136" x2="70600" y2="72136"/>
                        <a14:foregroundMark x1="21900" y1="71146" x2="21900" y2="71146"/>
                        <a14:foregroundMark x1="24300" y1="72419" x2="24300" y2="724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29" y="38763"/>
            <a:ext cx="3227349" cy="2281736"/>
          </a:xfrm>
          <a:prstGeom prst="rect">
            <a:avLst/>
          </a:prstGeom>
        </p:spPr>
      </p:pic>
      <p:cxnSp>
        <p:nvCxnSpPr>
          <p:cNvPr id="43" name="Straight Connector 42"/>
          <p:cNvCxnSpPr>
            <a:cxnSpLocks/>
          </p:cNvCxnSpPr>
          <p:nvPr/>
        </p:nvCxnSpPr>
        <p:spPr>
          <a:xfrm>
            <a:off x="5747056" y="188967"/>
            <a:ext cx="0" cy="756698"/>
          </a:xfrm>
          <a:prstGeom prst="line">
            <a:avLst/>
          </a:prstGeom>
          <a:ln>
            <a:solidFill>
              <a:srgbClr val="61C6F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775303" y="1264121"/>
            <a:ext cx="2929378" cy="4154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hr-HR" sz="1050" i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Poveznica na sve vodiče i informacije</a:t>
            </a:r>
            <a:r>
              <a:rPr lang="en-GB" sz="1050" i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endParaRPr lang="en-GB" sz="1050" i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GB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www.animaltransportguides.eu</a:t>
            </a:r>
            <a:endParaRPr lang="nl-BE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2090" y="3573447"/>
            <a:ext cx="499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BE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880454" y="4548025"/>
            <a:ext cx="5614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Imajte</a:t>
            </a:r>
            <a:r>
              <a:rPr lang="en-US" sz="1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na</a:t>
            </a:r>
            <a:r>
              <a:rPr lang="en-US" sz="1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umu</a:t>
            </a:r>
            <a:r>
              <a:rPr lang="en-US" sz="1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učinke</a:t>
            </a:r>
            <a:r>
              <a:rPr lang="en-US" sz="1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vožnje</a:t>
            </a:r>
            <a:r>
              <a:rPr lang="en-US" sz="1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na</a:t>
            </a:r>
            <a:r>
              <a:rPr lang="en-US" sz="1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svinje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97334" y="7310456"/>
            <a:ext cx="3126932" cy="400268"/>
          </a:xfrm>
          <a:prstGeom prst="rect">
            <a:avLst/>
          </a:prstGeom>
          <a:solidFill>
            <a:srgbClr val="114152"/>
          </a:solidFill>
          <a:ln w="12700">
            <a:solidFill>
              <a:srgbClr val="61C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2" name="TextBox 81"/>
          <p:cNvSpPr txBox="1"/>
          <p:nvPr/>
        </p:nvSpPr>
        <p:spPr>
          <a:xfrm>
            <a:off x="768140" y="7359722"/>
            <a:ext cx="2618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PROVJERI</a:t>
            </a:r>
            <a:r>
              <a:rPr lang="en-US" sz="1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: </a:t>
            </a:r>
            <a:r>
              <a:rPr lang="hr-HR" sz="11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tijekom putovanja</a:t>
            </a:r>
            <a:endParaRPr lang="en-US" sz="11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95677" y="7772879"/>
            <a:ext cx="3104681" cy="192789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84" name="TextBox 83"/>
          <p:cNvSpPr txBox="1"/>
          <p:nvPr/>
        </p:nvSpPr>
        <p:spPr>
          <a:xfrm>
            <a:off x="319806" y="7799961"/>
            <a:ext cx="3128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</a:t>
            </a:r>
            <a:r>
              <a:rPr lang="hr-HR" sz="12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emperaturni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uvjeti</a:t>
            </a:r>
            <a:r>
              <a:rPr lang="en-GB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 </a:t>
            </a: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kamionu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</a:t>
            </a:r>
            <a:r>
              <a:rPr lang="en-GB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 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 </a:t>
            </a:r>
            <a:r>
              <a:rPr lang="en-GB" sz="1200" b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procijeniti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 </a:t>
            </a:r>
            <a:r>
              <a:rPr lang="hr-HR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dahtanju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svinja </a:t>
            </a:r>
            <a:r>
              <a:rPr lang="en-GB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en-GB" sz="12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previsoka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temperatura</a:t>
            </a:r>
            <a:r>
              <a:rPr lang="en-GB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loš</a:t>
            </a:r>
            <a:r>
              <a:rPr lang="en-GB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</a:t>
            </a: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ventilacija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en-GB" sz="12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prev</a:t>
            </a:r>
            <a:r>
              <a:rPr lang="hr-HR" sz="12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iše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životinja</a:t>
            </a:r>
            <a:r>
              <a:rPr lang="en-GB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). </a:t>
            </a:r>
            <a:r>
              <a:rPr lang="hr-HR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Zbijanje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svinja</a:t>
            </a:r>
            <a:r>
              <a:rPr lang="en-GB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može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značiti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da 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je </a:t>
            </a:r>
            <a:r>
              <a:rPr lang="en-GB" sz="12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životinj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ama</a:t>
            </a:r>
            <a:r>
              <a:rPr lang="en-GB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hladno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n-GB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267626" y="7090082"/>
            <a:ext cx="499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4800" b="1" dirty="0"/>
          </a:p>
        </p:txBody>
      </p:sp>
      <p:sp>
        <p:nvSpPr>
          <p:cNvPr id="77" name="Rectangle 76"/>
          <p:cNvSpPr/>
          <p:nvPr/>
        </p:nvSpPr>
        <p:spPr>
          <a:xfrm>
            <a:off x="214122" y="1873152"/>
            <a:ext cx="6407075" cy="400268"/>
          </a:xfrm>
          <a:prstGeom prst="rect">
            <a:avLst/>
          </a:prstGeom>
          <a:solidFill>
            <a:srgbClr val="114152"/>
          </a:solidFill>
          <a:ln w="12700">
            <a:solidFill>
              <a:srgbClr val="61C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8" name="TextBox 77"/>
          <p:cNvSpPr txBox="1"/>
          <p:nvPr/>
        </p:nvSpPr>
        <p:spPr>
          <a:xfrm>
            <a:off x="502406" y="1918281"/>
            <a:ext cx="5614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Budi pažljiv tijekom vožnje</a:t>
            </a:r>
            <a:r>
              <a:rPr lang="en-US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!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638570" y="1596082"/>
            <a:ext cx="499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4800" b="1" dirty="0"/>
          </a:p>
        </p:txBody>
      </p:sp>
      <p:sp>
        <p:nvSpPr>
          <p:cNvPr id="87" name="Rectangle 86"/>
          <p:cNvSpPr/>
          <p:nvPr/>
        </p:nvSpPr>
        <p:spPr>
          <a:xfrm>
            <a:off x="229467" y="2331272"/>
            <a:ext cx="6393488" cy="2054256"/>
          </a:xfrm>
          <a:prstGeom prst="rect">
            <a:avLst/>
          </a:prstGeom>
          <a:ln>
            <a:solidFill>
              <a:srgbClr val="F4ECD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95676" y="2405761"/>
            <a:ext cx="6305438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Vozi </a:t>
            </a:r>
            <a:r>
              <a:rPr lang="hr-HR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ujednačeno</a:t>
            </a:r>
            <a:endParaRPr lang="en-US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>
              <a:buFontTx/>
              <a:buAutoNum type="arabicPeriod"/>
            </a:pPr>
            <a:endParaRPr lang="en-US" sz="3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>
              <a:buFontTx/>
              <a:buAutoNum type="arabicPeriod"/>
            </a:pPr>
            <a:r>
              <a:rPr lang="hr-HR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Obzirno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mijenjaj brzine i ubrzavaj</a:t>
            </a:r>
            <a:endParaRPr lang="en-GB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>
              <a:buFontTx/>
              <a:buAutoNum type="arabicPeriod"/>
            </a:pPr>
            <a:endParaRPr lang="en-GB" sz="3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>
              <a:buFontTx/>
              <a:buAutoNum type="arabicPeriod"/>
            </a:pP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Održavaj </a:t>
            </a:r>
            <a:r>
              <a:rPr lang="hr-HR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stalnu 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brzinu</a:t>
            </a:r>
            <a:endParaRPr lang="en-US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>
              <a:buFontTx/>
              <a:buAutoNum type="arabicPeriod"/>
            </a:pPr>
            <a:r>
              <a:rPr lang="hr-HR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Pažljivo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ulazi u zavoje </a:t>
            </a:r>
            <a:r>
              <a:rPr lang="en-GB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osobito u kružnom toku</a:t>
            </a:r>
            <a:r>
              <a:rPr lang="en-GB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endParaRPr lang="en-GB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>
              <a:buFontTx/>
              <a:buAutoNum type="arabicPeriod"/>
            </a:pPr>
            <a:endParaRPr lang="en-GB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hr-HR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Izbjegavaj 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nagla</a:t>
            </a:r>
            <a:r>
              <a:rPr lang="hr-HR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snažna </a:t>
            </a:r>
            <a:r>
              <a:rPr lang="en-GB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kočenja</a:t>
            </a:r>
            <a:r>
              <a:rPr lang="en-GB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predvidi prometne uvjete</a:t>
            </a:r>
            <a:endParaRPr lang="en-GB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>
              <a:buFont typeface="+mj-lt"/>
              <a:buAutoNum type="arabicPeriod"/>
            </a:pPr>
            <a:endParaRPr lang="en-GB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>
              <a:buFontTx/>
              <a:buAutoNum type="arabicPeriod"/>
            </a:pP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Kad je god moguće koristi </a:t>
            </a:r>
            <a:r>
              <a:rPr lang="hr-HR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autoceste</a:t>
            </a:r>
            <a:r>
              <a:rPr lang="en-GB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loši uvjeti na cestama pojačavaju  vibracije vozila što 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kod svinja 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uzrokuje bolest putovanja </a:t>
            </a:r>
            <a:r>
              <a:rPr lang="en-GB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endParaRPr lang="en-GB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>
              <a:buFontTx/>
              <a:buAutoNum type="arabicPeriod"/>
            </a:pPr>
            <a:endParaRPr lang="en-GB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>
              <a:buAutoNum type="arabicPeriod"/>
            </a:pPr>
            <a:endParaRPr lang="en-GB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vi-VN" sz="1100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Ove će tehnike također smanjiti potrošnju goriva i </a:t>
            </a:r>
            <a:r>
              <a:rPr lang="vi-VN" sz="1100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emisije </a:t>
            </a:r>
            <a:r>
              <a:rPr lang="vi-VN" sz="1100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</a:t>
            </a:r>
            <a:r>
              <a:rPr lang="vi-VN" sz="1100" i="1" baseline="-2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endParaRPr lang="en-GB" sz="1100" i="1" baseline="-25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095408" y="4254127"/>
            <a:ext cx="499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48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1605502" y="322260"/>
            <a:ext cx="3877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Putovanje svinja</a:t>
            </a:r>
            <a:endParaRPr lang="en-US" sz="24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509989" y="7783576"/>
            <a:ext cx="3194694" cy="191719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73" name="Rectangle 72"/>
          <p:cNvSpPr/>
          <p:nvPr/>
        </p:nvSpPr>
        <p:spPr>
          <a:xfrm>
            <a:off x="3511899" y="7311280"/>
            <a:ext cx="3192783" cy="400268"/>
          </a:xfrm>
          <a:prstGeom prst="rect">
            <a:avLst/>
          </a:prstGeom>
          <a:solidFill>
            <a:srgbClr val="114152"/>
          </a:solidFill>
          <a:ln w="12700">
            <a:solidFill>
              <a:srgbClr val="61C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4" name="TextBox 63"/>
          <p:cNvSpPr txBox="1"/>
          <p:nvPr/>
        </p:nvSpPr>
        <p:spPr>
          <a:xfrm>
            <a:off x="3759786" y="7355756"/>
            <a:ext cx="2920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Napajanje svinja</a:t>
            </a:r>
            <a:endParaRPr lang="en-US" sz="1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959661" y="7089107"/>
            <a:ext cx="499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4800" b="1" dirty="0"/>
          </a:p>
        </p:txBody>
      </p:sp>
      <p:pic>
        <p:nvPicPr>
          <p:cNvPr id="85" name="Image 15" descr="PIPETTE.TI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11440" y="8823590"/>
            <a:ext cx="995355" cy="6839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0" name="TextBox 89"/>
          <p:cNvSpPr txBox="1"/>
          <p:nvPr/>
        </p:nvSpPr>
        <p:spPr>
          <a:xfrm>
            <a:off x="3535376" y="7808252"/>
            <a:ext cx="327893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 putovanja dulja od 8 sati</a:t>
            </a:r>
            <a:r>
              <a:rPr lang="en-GB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</a:t>
            </a:r>
            <a:endParaRPr lang="en-GB" sz="11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GB" sz="11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Oprema za napajanje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treba biti držana u radnom stanju, konstruirana i smještena tako da je sve svinje mogu koristiti</a:t>
            </a:r>
            <a:endParaRPr lang="en-GB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Ukupni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kapacitet spremnika za vodu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 svako vozilo treba biti najmanje 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1,5</a:t>
            </a:r>
            <a:r>
              <a:rPr lang="en-GB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%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njegove maksimalne nosivosti</a:t>
            </a:r>
            <a:endParaRPr lang="en-GB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Provjeri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piju li svinje pri svakom zaustavljanju</a:t>
            </a:r>
            <a:endParaRPr lang="nl-BE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91" name="Image 6" descr="DSCF6537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05502" y="5024418"/>
            <a:ext cx="1438925" cy="9390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2" name="TextBox 91"/>
          <p:cNvSpPr txBox="1"/>
          <p:nvPr/>
        </p:nvSpPr>
        <p:spPr>
          <a:xfrm>
            <a:off x="5162508" y="6090372"/>
            <a:ext cx="1573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Mogući stres i tjeskoba</a:t>
            </a:r>
            <a:endParaRPr lang="en-GB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GB" sz="3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Gubitak ravnoteže</a:t>
            </a:r>
            <a:endParaRPr lang="en-GB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Bolest putovanja</a:t>
            </a:r>
            <a:endParaRPr lang="en-GB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68141" y="5019158"/>
            <a:ext cx="1725683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Zdravstveni problemi</a:t>
            </a:r>
            <a:endParaRPr lang="en-GB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GB" sz="3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hr-HR" sz="1200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Prasadi i svinja za uzgoj na polasku</a:t>
            </a:r>
            <a:r>
              <a:rPr lang="en-GB" sz="1200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</a:t>
            </a:r>
            <a:endParaRPr lang="en-GB" sz="1200" i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GB" sz="300" i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Dišni</a:t>
            </a:r>
            <a:r>
              <a:rPr lang="en-GB" sz="105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 </a:t>
            </a:r>
            <a:r>
              <a:rPr lang="en-GB" sz="105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probavni</a:t>
            </a:r>
            <a:r>
              <a:rPr lang="en-GB" sz="105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05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poremećaji</a:t>
            </a:r>
            <a:endParaRPr lang="en-GB" sz="10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Problemi</a:t>
            </a:r>
            <a:r>
              <a:rPr lang="en-GB" sz="105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 </a:t>
            </a:r>
            <a:r>
              <a:rPr lang="en-GB" sz="105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lokomot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ornim sustavom</a:t>
            </a:r>
            <a:endParaRPr lang="en-GB" sz="10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Bolesti</a:t>
            </a:r>
            <a:r>
              <a:rPr lang="en-GB" sz="105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05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koje</a:t>
            </a:r>
            <a:r>
              <a:rPr lang="en-GB" sz="105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se </a:t>
            </a:r>
            <a:r>
              <a:rPr lang="en-GB" sz="105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mogu</a:t>
            </a:r>
            <a:r>
              <a:rPr lang="en-GB" sz="105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05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razviti</a:t>
            </a:r>
            <a:r>
              <a:rPr lang="en-GB" sz="105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05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tjednima</a:t>
            </a:r>
            <a:r>
              <a:rPr lang="en-GB" sz="105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05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poslije</a:t>
            </a:r>
            <a:endParaRPr lang="nl-BE" sz="10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756814" y="6106865"/>
            <a:ext cx="2405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Kvalteta</a:t>
            </a:r>
            <a:r>
              <a:rPr lang="hr-HR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mesa</a:t>
            </a:r>
            <a:endParaRPr lang="en-GB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GB" sz="3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Hematomi i druga oštećenja trupa</a:t>
            </a:r>
            <a:endParaRPr lang="en-GB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Neodgovarajući pH i boja mesa na klaonici</a:t>
            </a:r>
            <a:endParaRPr lang="nl-BE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31020" y="5026480"/>
            <a:ext cx="376407" cy="3310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0" name="TextBox 39"/>
          <p:cNvSpPr txBox="1"/>
          <p:nvPr/>
        </p:nvSpPr>
        <p:spPr>
          <a:xfrm flipH="1">
            <a:off x="457185" y="5009179"/>
            <a:ext cx="365814" cy="365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1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408874" y="6088186"/>
            <a:ext cx="361406" cy="34863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5" name="Oval 44"/>
          <p:cNvSpPr/>
          <p:nvPr/>
        </p:nvSpPr>
        <p:spPr>
          <a:xfrm>
            <a:off x="4824799" y="6107347"/>
            <a:ext cx="361406" cy="34863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6" name="TextBox 45"/>
          <p:cNvSpPr txBox="1"/>
          <p:nvPr/>
        </p:nvSpPr>
        <p:spPr>
          <a:xfrm flipH="1">
            <a:off x="2440016" y="6098274"/>
            <a:ext cx="250700" cy="355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2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flipH="1">
            <a:off x="4856338" y="6090331"/>
            <a:ext cx="250700" cy="355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3</a:t>
            </a:r>
            <a:endParaRPr lang="nl-BE" b="1" dirty="0">
              <a:solidFill>
                <a:schemeClr val="bg1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9" t="4270" r="6383" b="2291"/>
          <a:stretch/>
        </p:blipFill>
        <p:spPr>
          <a:xfrm>
            <a:off x="5904103" y="209641"/>
            <a:ext cx="747804" cy="798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7"/>
          <a:stretch/>
        </p:blipFill>
        <p:spPr>
          <a:xfrm>
            <a:off x="5091776" y="2467645"/>
            <a:ext cx="1419732" cy="1164502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9" name="Image 12" descr="DSCF6463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07301" y="5047778"/>
            <a:ext cx="1273638" cy="9393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0" name="TextBox 49"/>
          <p:cNvSpPr txBox="1"/>
          <p:nvPr/>
        </p:nvSpPr>
        <p:spPr>
          <a:xfrm>
            <a:off x="330483" y="8958144"/>
            <a:ext cx="177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 </a:t>
            </a:r>
            <a:r>
              <a:rPr lang="hr-HR" sz="1200" u="sng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duga putovanja 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potrebna je </a:t>
            </a:r>
            <a:r>
              <a:rPr lang="hr-HR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prisilna ventilacija</a:t>
            </a:r>
            <a:endParaRPr lang="nl-BE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6DC107B3-84EF-4BC4-BB8F-776D679594E8}"/>
              </a:ext>
            </a:extLst>
          </p:cNvPr>
          <p:cNvSpPr/>
          <p:nvPr/>
        </p:nvSpPr>
        <p:spPr>
          <a:xfrm>
            <a:off x="2814861" y="1333275"/>
            <a:ext cx="769377" cy="3486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FDD22B60-8AC0-451C-BDAF-679F28C3E1E9}"/>
              </a:ext>
            </a:extLst>
          </p:cNvPr>
          <p:cNvSpPr txBox="1"/>
          <p:nvPr/>
        </p:nvSpPr>
        <p:spPr>
          <a:xfrm flipH="1">
            <a:off x="2828173" y="1359545"/>
            <a:ext cx="742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 b="1" dirty="0" smtClean="0">
                <a:solidFill>
                  <a:schemeClr val="bg1"/>
                </a:solidFill>
              </a:rPr>
              <a:t>Stranica</a:t>
            </a:r>
            <a:r>
              <a:rPr lang="en-GB" sz="1200" b="1" dirty="0" smtClean="0">
                <a:solidFill>
                  <a:schemeClr val="bg1"/>
                </a:solidFill>
              </a:rPr>
              <a:t> </a:t>
            </a:r>
            <a:r>
              <a:rPr lang="en-GB" sz="1200" b="1" dirty="0">
                <a:solidFill>
                  <a:schemeClr val="bg1"/>
                </a:solidFill>
              </a:rPr>
              <a:t>1</a:t>
            </a:r>
            <a:endParaRPr lang="nl-B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294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Oval 125"/>
          <p:cNvSpPr/>
          <p:nvPr/>
        </p:nvSpPr>
        <p:spPr>
          <a:xfrm>
            <a:off x="3147919" y="468561"/>
            <a:ext cx="696741" cy="3486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Rectangle 34"/>
          <p:cNvSpPr/>
          <p:nvPr/>
        </p:nvSpPr>
        <p:spPr>
          <a:xfrm>
            <a:off x="120822" y="1550845"/>
            <a:ext cx="6579710" cy="400268"/>
          </a:xfrm>
          <a:prstGeom prst="rect">
            <a:avLst/>
          </a:prstGeom>
          <a:solidFill>
            <a:srgbClr val="114152"/>
          </a:solidFill>
          <a:ln w="12700">
            <a:solidFill>
              <a:srgbClr val="61C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Rectangle 29"/>
          <p:cNvSpPr/>
          <p:nvPr/>
        </p:nvSpPr>
        <p:spPr>
          <a:xfrm>
            <a:off x="120822" y="2036973"/>
            <a:ext cx="6579710" cy="4222953"/>
          </a:xfrm>
          <a:prstGeom prst="rect">
            <a:avLst/>
          </a:prstGeom>
          <a:ln>
            <a:solidFill>
              <a:srgbClr val="F4ECD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1" b="90665" l="0" r="90000">
                        <a14:foregroundMark x1="13300" y1="71853" x2="13300" y2="71853"/>
                        <a14:foregroundMark x1="15700" y1="71004" x2="15700" y2="71004"/>
                        <a14:foregroundMark x1="18300" y1="71853" x2="18300" y2="71853"/>
                        <a14:foregroundMark x1="20300" y1="70014" x2="20300" y2="70014"/>
                        <a14:foregroundMark x1="24600" y1="71004" x2="24600" y2="71004"/>
                        <a14:foregroundMark x1="27300" y1="68883" x2="27300" y2="68883"/>
                        <a14:foregroundMark x1="30900" y1="70721" x2="30900" y2="70721"/>
                        <a14:foregroundMark x1="27300" y1="73692" x2="27300" y2="73692"/>
                        <a14:foregroundMark x1="33800" y1="71004" x2="33800" y2="71004"/>
                        <a14:foregroundMark x1="36100" y1="69731" x2="36100" y2="69731"/>
                        <a14:foregroundMark x1="39000" y1="70721" x2="39000" y2="70721"/>
                        <a14:foregroundMark x1="42200" y1="71004" x2="42200" y2="71004"/>
                        <a14:foregroundMark x1="44400" y1="70721" x2="44400" y2="70721"/>
                        <a14:foregroundMark x1="47500" y1="71004" x2="47500" y2="71004"/>
                        <a14:foregroundMark x1="51200" y1="72277" x2="51200" y2="72277"/>
                        <a14:foregroundMark x1="53800" y1="71287" x2="53800" y2="71287"/>
                        <a14:foregroundMark x1="57900" y1="73975" x2="57900" y2="73975"/>
                        <a14:foregroundMark x1="60900" y1="73409" x2="60900" y2="73409"/>
                        <a14:foregroundMark x1="63300" y1="73126" x2="63300" y2="73126"/>
                        <a14:foregroundMark x1="65100" y1="73126" x2="65100" y2="73126"/>
                        <a14:foregroundMark x1="69200" y1="71287" x2="69200" y2="71287"/>
                        <a14:foregroundMark x1="71400" y1="70014" x2="71400" y2="70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26" y="11515"/>
            <a:ext cx="2279165" cy="161137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563842" y="1581497"/>
            <a:ext cx="617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Za toplog vremena</a:t>
            </a:r>
            <a:r>
              <a:rPr lang="en-US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: </a:t>
            </a:r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osiguraj dobru ventilaciju</a:t>
            </a:r>
            <a:r>
              <a:rPr lang="en-US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!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85989" y="1335480"/>
            <a:ext cx="499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4800" b="1" dirty="0"/>
          </a:p>
        </p:txBody>
      </p:sp>
      <p:sp>
        <p:nvSpPr>
          <p:cNvPr id="79" name="Rectangle 78"/>
          <p:cNvSpPr/>
          <p:nvPr/>
        </p:nvSpPr>
        <p:spPr>
          <a:xfrm>
            <a:off x="120822" y="6662571"/>
            <a:ext cx="6579710" cy="400268"/>
          </a:xfrm>
          <a:prstGeom prst="rect">
            <a:avLst/>
          </a:prstGeom>
          <a:solidFill>
            <a:srgbClr val="114152"/>
          </a:solidFill>
          <a:ln w="12700">
            <a:solidFill>
              <a:srgbClr val="61C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2" name="TextBox 81"/>
          <p:cNvSpPr txBox="1"/>
          <p:nvPr/>
        </p:nvSpPr>
        <p:spPr>
          <a:xfrm>
            <a:off x="642367" y="6708415"/>
            <a:ext cx="5841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Za hladnog vremena</a:t>
            </a:r>
            <a:r>
              <a:rPr lang="en-US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: </a:t>
            </a:r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osiguraj da temperatura ostane </a:t>
            </a:r>
            <a:r>
              <a:rPr lang="en-US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OK</a:t>
            </a:r>
            <a:r>
              <a:rPr lang="en-US" sz="1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!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52627" y="7162227"/>
            <a:ext cx="6547905" cy="2284961"/>
          </a:xfrm>
          <a:prstGeom prst="rect">
            <a:avLst/>
          </a:prstGeom>
          <a:ln>
            <a:solidFill>
              <a:srgbClr val="F4ECD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15" name="Rectangle 114"/>
          <p:cNvSpPr/>
          <p:nvPr/>
        </p:nvSpPr>
        <p:spPr>
          <a:xfrm>
            <a:off x="414218" y="6546899"/>
            <a:ext cx="499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4800" b="1" dirty="0"/>
          </a:p>
        </p:txBody>
      </p:sp>
      <p:sp>
        <p:nvSpPr>
          <p:cNvPr id="72" name="TextBox 71"/>
          <p:cNvSpPr txBox="1"/>
          <p:nvPr/>
        </p:nvSpPr>
        <p:spPr>
          <a:xfrm flipH="1">
            <a:off x="3189790" y="504380"/>
            <a:ext cx="927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Page 2</a:t>
            </a:r>
            <a:endParaRPr lang="nl-BE" sz="1200" b="1" dirty="0">
              <a:solidFill>
                <a:schemeClr val="bg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03267" y="2084700"/>
            <a:ext cx="272167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Uvijek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otvori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sve bočne poklopce ili zaslone</a:t>
            </a:r>
            <a:endParaRPr lang="en-US" sz="11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en-US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 zaustavljanju uključi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ventilaciju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ako je moguće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</a:t>
            </a:r>
            <a:r>
              <a:rPr lang="hr-HR" sz="1100" u="sng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obvezno za putovanja dulja od 8 sati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). </a:t>
            </a:r>
            <a:r>
              <a:rPr lang="hr-HR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Ventilacija mora </a:t>
            </a:r>
            <a:r>
              <a:rPr lang="hr-HR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moći osigurati ravnomjernu raspodjelu zraka u prijevoznom sredstvu s najmanjom zračnom strujom nominalnog kapaciteta od 60 m</a:t>
            </a:r>
            <a:r>
              <a:rPr lang="hr-HR" sz="1100" baseline="30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r>
              <a:rPr lang="hr-HR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/h/KN stupnja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popunjenosti te mora </a:t>
            </a:r>
            <a:r>
              <a:rPr lang="hr-HR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biti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sposobna </a:t>
            </a:r>
            <a:r>
              <a:rPr lang="hr-HR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raditi najmanje 4 sata, neovisno o motoru prijevoznog sredstva</a:t>
            </a:r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en-US" sz="11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deroga</a:t>
            </a:r>
            <a:r>
              <a:rPr lang="hr-HR" sz="11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cija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je dopuštena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 zemlje članice za putovanja do 12 sati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en-US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Kontroliraj temperaturu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unutar vozila i prilagodi ventilaciju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en-US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Vozilo pakiraj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 sjeni</a:t>
            </a:r>
            <a:endParaRPr lang="en-US" sz="11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en-US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n-US" sz="11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Svinje</a:t>
            </a:r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1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koje</a:t>
            </a:r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pate od </a:t>
            </a:r>
            <a:r>
              <a:rPr lang="en-US" sz="11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toplinskog</a:t>
            </a:r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1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stresa</a:t>
            </a:r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1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osvježi</a:t>
            </a:r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1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vodom</a:t>
            </a:r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1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pomoću</a:t>
            </a:r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100" b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prskalica</a:t>
            </a:r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en-US" sz="11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ako</a:t>
            </a:r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je </a:t>
            </a:r>
            <a:r>
              <a:rPr lang="en-US" sz="11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moguće</a:t>
            </a:r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en-US" sz="11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neposredno</a:t>
            </a:r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1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prije</a:t>
            </a:r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1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kretanja</a:t>
            </a:r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1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kamiona</a:t>
            </a:r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1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ili</a:t>
            </a:r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1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zajedno</a:t>
            </a:r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 </a:t>
            </a:r>
            <a:r>
              <a:rPr lang="en-US" sz="11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mehaničkom</a:t>
            </a:r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1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ventilacijom</a:t>
            </a:r>
            <a:endParaRPr lang="en-US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Napoji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svinje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80519" y="7222697"/>
            <a:ext cx="2733749" cy="252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buFont typeface="+mj-lt"/>
              <a:buAutoNum type="arabicPeriod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Reguliraj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zaslone ventilatora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 bi se povećala ili smanjila ventilacija tijekom putovanja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82563" indent="-182563" algn="just">
              <a:buFont typeface="+mj-lt"/>
              <a:buAutoNum type="arabicPeriod"/>
            </a:pPr>
            <a:endParaRPr lang="en-US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82563" indent="-182563" algn="just">
              <a:buFont typeface="+mj-lt"/>
              <a:buAutoNum type="arabicPeriod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Tijekom stajanja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smanji otvorenost zaslona ventilatora</a:t>
            </a:r>
            <a:r>
              <a:rPr lang="en-US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 vjetrovitoj strani, a otvori ih na drugoj strani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82563" indent="-182563" algn="just">
              <a:buFont typeface="+mj-lt"/>
              <a:buAutoNum type="arabicPeriod"/>
            </a:pPr>
            <a:endParaRPr lang="en-US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82563" indent="-182563" algn="just">
              <a:buFont typeface="+mj-lt"/>
              <a:buAutoNum type="arabicPeriod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Uvjeri se da je </a:t>
            </a:r>
            <a:r>
              <a:rPr lang="en-US" sz="11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temperatur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unutar vozila dobra na svim mjestima 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30</a:t>
            </a:r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°)</a:t>
            </a:r>
          </a:p>
          <a:p>
            <a:pPr marL="182563" indent="-182563" algn="just">
              <a:buFont typeface="+mj-lt"/>
              <a:buAutoNum type="arabicPeriod"/>
            </a:pPr>
            <a:endParaRPr lang="en-US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82563" indent="-182563" algn="just">
              <a:buFont typeface="+mj-lt"/>
              <a:buAutoNum type="arabicPeriod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Dodajte posebnu zaštitu od vjetra ako je potrebno, za zaštitu svinja od vjetra ili hladne kiše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nl-BE" dirty="0"/>
          </a:p>
        </p:txBody>
      </p:sp>
      <p:pic>
        <p:nvPicPr>
          <p:cNvPr id="28" name="Image 4" descr="RRF_905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5282" y="3217984"/>
            <a:ext cx="1410320" cy="8801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9" name="Image 12" descr="DSCF6559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24020" y="4263244"/>
            <a:ext cx="1410805" cy="931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1" name="Image 14" descr="DSCF6602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77050" y="2213334"/>
            <a:ext cx="1410805" cy="12189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2" name="Image 20" descr="arretcamionpa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39983" y="4813044"/>
            <a:ext cx="1485361" cy="11656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107877" y="6340301"/>
            <a:ext cx="6630261" cy="246221"/>
          </a:xfrm>
          <a:prstGeom prst="rect">
            <a:avLst/>
          </a:prstGeom>
          <a:solidFill>
            <a:srgbClr val="F4ECDE"/>
          </a:solidFill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0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Dobra ventilacija</a:t>
            </a:r>
            <a:r>
              <a:rPr lang="en-GB" sz="10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: </a:t>
            </a:r>
            <a:r>
              <a:rPr lang="hr-HR" sz="10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otvori sve bočne poklopce ili zaslone</a:t>
            </a:r>
            <a:r>
              <a:rPr lang="en-GB" sz="10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hr-HR" sz="10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osim u slučaju vrlo hladnog vremena</a:t>
            </a:r>
            <a:endParaRPr lang="nl-BE" sz="10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378346" y="3460331"/>
            <a:ext cx="477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4800" b="1" dirty="0"/>
          </a:p>
        </p:txBody>
      </p:sp>
      <p:sp>
        <p:nvSpPr>
          <p:cNvPr id="37" name="TextBox 10"/>
          <p:cNvSpPr txBox="1"/>
          <p:nvPr/>
        </p:nvSpPr>
        <p:spPr>
          <a:xfrm>
            <a:off x="0" y="9516884"/>
            <a:ext cx="6236043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5005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0009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014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0019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5024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0028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5032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0036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b="1" dirty="0">
                <a:solidFill>
                  <a:schemeClr val="bg1"/>
                </a:solidFill>
              </a:rPr>
              <a:t>Zahvale</a:t>
            </a:r>
            <a:r>
              <a:rPr lang="hr-HR" sz="1000" dirty="0">
                <a:solidFill>
                  <a:schemeClr val="bg1"/>
                </a:solidFill>
              </a:rPr>
              <a:t>: Projekt Europske komisije (SANCO / 2015 / G3 / </a:t>
            </a:r>
            <a:r>
              <a:rPr lang="hr-HR" sz="1000" dirty="0" smtClean="0">
                <a:solidFill>
                  <a:schemeClr val="bg1"/>
                </a:solidFill>
              </a:rPr>
              <a:t>SI2.701422). Informativni </a:t>
            </a:r>
            <a:r>
              <a:rPr lang="hr-HR" sz="1000" dirty="0">
                <a:solidFill>
                  <a:schemeClr val="bg1"/>
                </a:solidFill>
              </a:rPr>
              <a:t>letci razvijeni su u suradnji sa svim članovima konzorcija, članovima fokus grupe i dionicima.</a:t>
            </a:r>
            <a:endParaRPr lang="el-GR" sz="1000" dirty="0">
              <a:solidFill>
                <a:schemeClr val="bg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8" name="Picture 3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043" y="9457899"/>
            <a:ext cx="659867" cy="4483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48035" y="1042201"/>
            <a:ext cx="3816423" cy="338554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Dobra temperatura</a:t>
            </a:r>
            <a:r>
              <a:rPr lang="en-GB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en-US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 </a:t>
            </a:r>
            <a:r>
              <a:rPr lang="en-US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5°C  </a:t>
            </a:r>
            <a:r>
              <a:rPr lang="hr-H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</a:t>
            </a:r>
            <a:r>
              <a:rPr lang="en-US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 </a:t>
            </a:r>
            <a:r>
              <a:rPr lang="hr-H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 </a:t>
            </a:r>
            <a:r>
              <a:rPr lang="en-US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30°C</a:t>
            </a:r>
            <a:endParaRPr lang="nl-BE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578" y="7266020"/>
            <a:ext cx="3082323" cy="207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464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492</Words>
  <Application>Microsoft Office PowerPoint</Application>
  <PresentationFormat>A4 (210x297 mm)</PresentationFormat>
  <Paragraphs>84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</vt:i4>
      </vt:variant>
    </vt:vector>
  </HeadingPairs>
  <TitlesOfParts>
    <vt:vector size="3" baseType="lpstr">
      <vt:lpstr>Office Theme</vt:lpstr>
      <vt:lpstr>PowerPointova prezentacija</vt:lpstr>
      <vt:lpstr>PowerPointova prezentacija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Puck den Otter</dc:creator>
  <cp:lastModifiedBy>Branka Šošić</cp:lastModifiedBy>
  <cp:revision>303</cp:revision>
  <cp:lastPrinted>2017-02-28T10:05:03Z</cp:lastPrinted>
  <dcterms:created xsi:type="dcterms:W3CDTF">2016-09-12T08:48:31Z</dcterms:created>
  <dcterms:modified xsi:type="dcterms:W3CDTF">2018-07-31T10:23:44Z</dcterms:modified>
</cp:coreProperties>
</file>